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71" r:id="rId19"/>
    <p:sldId id="272" r:id="rId20"/>
    <p:sldId id="275" r:id="rId21"/>
    <p:sldId id="273" r:id="rId22"/>
    <p:sldId id="274" r:id="rId23"/>
    <p:sldId id="285" r:id="rId24"/>
    <p:sldId id="278" r:id="rId25"/>
    <p:sldId id="280" r:id="rId26"/>
    <p:sldId id="281" r:id="rId27"/>
    <p:sldId id="286" r:id="rId28"/>
    <p:sldId id="283" r:id="rId29"/>
    <p:sldId id="284" r:id="rId30"/>
  </p:sldIdLst>
  <p:sldSz cx="9144000" cy="5143500" type="screen16x9"/>
  <p:notesSz cx="6858000" cy="9144000"/>
  <p:embeddedFontLs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18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39adba9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439adba9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439adba9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439adba9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439adba9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4439adba9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39adba9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4439adba9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439adba9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4439adba9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439adba9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4439adba9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439adba9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439adba9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439adba96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4439adba96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39adba96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439adba96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439adba9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4439adba9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439adba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439adba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439adba9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4439adba9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439adba96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439adba96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439adba96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439adba96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439adba96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439adba96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439adba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439adba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39adba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39adba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39adba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39adba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39adba9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39adba9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39adba9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39adba9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439adba9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439adba9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39adba9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4439adba9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0575" y="201215"/>
            <a:ext cx="1137047" cy="50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12" y="230981"/>
            <a:ext cx="1874837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69962" y="3723084"/>
            <a:ext cx="81741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Energy savings &amp; other benefits with VFD control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water, wastewater &amp; irrigation plant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066925" y="4857750"/>
            <a:ext cx="6705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GB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Ingo Haertel,  Danfoss Drives - Asia Pacific Region Manager, Water &amp;  Energy Business Area. November, 2007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04850" y="916781"/>
            <a:ext cx="78057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04850" y="1423988"/>
            <a:ext cx="78057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 only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wo objects on left, text on right" type="twoObjAndTx">
  <p:cSld name="TWO_OBJECTS_AND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EXT_AND_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33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82085" y="4899145"/>
            <a:ext cx="2134870" cy="9572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and Confidential of Hydraulic</a:t>
            </a:r>
            <a:r>
              <a:rPr spc="45" dirty="0"/>
              <a:t> </a:t>
            </a:r>
            <a:r>
              <a:rPr spc="-5" dirty="0"/>
              <a:t>Institute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0" y="809625"/>
            <a:ext cx="9140700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2" name="Google Shape;52;p13"/>
          <p:cNvCxnSpPr/>
          <p:nvPr/>
        </p:nvCxnSpPr>
        <p:spPr>
          <a:xfrm>
            <a:off x="0" y="4587478"/>
            <a:ext cx="9140700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" name="Google Shape;53;p13"/>
          <p:cNvSpPr txBox="1"/>
          <p:nvPr/>
        </p:nvSpPr>
        <p:spPr>
          <a:xfrm>
            <a:off x="4678362" y="4930378"/>
            <a:ext cx="38514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"/>
              <a:buFont typeface="Verdana"/>
              <a:buNone/>
            </a:pPr>
            <a:r>
              <a:rPr lang="en-GB" sz="7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r>
              <a:rPr lang="en-GB" sz="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Confidential/Property of Motion Controls </a:t>
            </a:r>
            <a:r>
              <a:rPr lang="en-GB" sz="7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r>
              <a:rPr lang="en-GB" sz="7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</a:t>
            </a:r>
            <a:r>
              <a:rPr lang="en-GB" sz="7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fld id="{00000000-1234-1234-1234-123412341234}" type="slidenum">
              <a:rPr lang="en-GB"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700"/>
                <a:buFont typeface="Verdana"/>
                <a:buNone/>
              </a:pPr>
              <a:t>‹N°›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0575" y="201215"/>
            <a:ext cx="1137047" cy="50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5012" y="230981"/>
            <a:ext cx="1874837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704850" y="916781"/>
            <a:ext cx="78057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704850" y="1423988"/>
            <a:ext cx="78057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■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FLOFAB Energy Savings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Via pump optimisation and VFD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/>
          <p:nvPr/>
        </p:nvSpPr>
        <p:spPr>
          <a:xfrm>
            <a:off x="1905000" y="2628900"/>
            <a:ext cx="2819400" cy="18288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31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" name="Google Shape;170;p31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1" name="Google Shape;171;p31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8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1752600" y="314325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5586412" y="3996928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grpSp>
        <p:nvGrpSpPr>
          <p:cNvPr id="175" name="Google Shape;175;p31"/>
          <p:cNvGrpSpPr/>
          <p:nvPr/>
        </p:nvGrpSpPr>
        <p:grpSpPr>
          <a:xfrm>
            <a:off x="6019851" y="1348926"/>
            <a:ext cx="2438441" cy="1222752"/>
            <a:chOff x="4564062" y="3929062"/>
            <a:chExt cx="3621088" cy="2419375"/>
          </a:xfrm>
        </p:grpSpPr>
        <p:pic>
          <p:nvPicPr>
            <p:cNvPr id="176" name="Google Shape;17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4000500"/>
              <a:ext cx="2028825" cy="202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31"/>
            <p:cNvSpPr txBox="1"/>
            <p:nvPr/>
          </p:nvSpPr>
          <p:spPr>
            <a:xfrm>
              <a:off x="4564062" y="3929062"/>
              <a:ext cx="184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 txBox="1"/>
            <p:nvPr/>
          </p:nvSpPr>
          <p:spPr>
            <a:xfrm>
              <a:off x="7775575" y="5951537"/>
              <a:ext cx="184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" name="Google Shape;179;p31"/>
            <p:cNvCxnSpPr/>
            <p:nvPr/>
          </p:nvCxnSpPr>
          <p:spPr>
            <a:xfrm>
              <a:off x="6013450" y="4264025"/>
              <a:ext cx="809700" cy="9159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80" name="Google Shape;180;p31"/>
            <p:cNvCxnSpPr/>
            <p:nvPr/>
          </p:nvCxnSpPr>
          <p:spPr>
            <a:xfrm rot="10800000">
              <a:off x="7500899" y="5667400"/>
              <a:ext cx="309600" cy="44130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sp>
        <p:nvSpPr>
          <p:cNvPr id="181" name="Google Shape;181;p31"/>
          <p:cNvSpPr txBox="1"/>
          <p:nvPr/>
        </p:nvSpPr>
        <p:spPr>
          <a:xfrm>
            <a:off x="6477000" y="3143250"/>
            <a:ext cx="24384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= Design Flow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 = Actual Flow</a:t>
            </a: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5257800" y="1302544"/>
            <a:ext cx="1752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Full Diameter Impeller</a:t>
            </a:r>
            <a:endParaRPr/>
          </a:p>
        </p:txBody>
      </p:sp>
      <p:cxnSp>
        <p:nvCxnSpPr>
          <p:cNvPr id="183" name="Google Shape;183;p31"/>
          <p:cNvCxnSpPr/>
          <p:nvPr/>
        </p:nvCxnSpPr>
        <p:spPr>
          <a:xfrm>
            <a:off x="6324600" y="1543050"/>
            <a:ext cx="762000" cy="171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4" name="Google Shape;184;p31"/>
          <p:cNvCxnSpPr/>
          <p:nvPr/>
        </p:nvCxnSpPr>
        <p:spPr>
          <a:xfrm>
            <a:off x="4724400" y="2628900"/>
            <a:ext cx="0" cy="1828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5" name="Google Shape;185;p31"/>
          <p:cNvSpPr txBox="1"/>
          <p:nvPr/>
        </p:nvSpPr>
        <p:spPr>
          <a:xfrm>
            <a:off x="4572000" y="4400550"/>
            <a:ext cx="457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/>
          </a:p>
        </p:txBody>
      </p:sp>
      <p:cxnSp>
        <p:nvCxnSpPr>
          <p:cNvPr id="186" name="Google Shape;186;p31"/>
          <p:cNvCxnSpPr/>
          <p:nvPr/>
        </p:nvCxnSpPr>
        <p:spPr>
          <a:xfrm>
            <a:off x="4419600" y="2914650"/>
            <a:ext cx="0" cy="1485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7" name="Google Shape;187;p31"/>
          <p:cNvSpPr/>
          <p:nvPr/>
        </p:nvSpPr>
        <p:spPr>
          <a:xfrm>
            <a:off x="1905000" y="2171700"/>
            <a:ext cx="3200401" cy="2286000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4267200" y="4400550"/>
            <a:ext cx="457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4343400" y="285750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4648200" y="257175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5562600" y="2457450"/>
            <a:ext cx="2438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Best Efficiency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Point</a:t>
            </a:r>
            <a:endParaRPr/>
          </a:p>
        </p:txBody>
      </p:sp>
      <p:cxnSp>
        <p:nvCxnSpPr>
          <p:cNvPr id="192" name="Google Shape;192;p31"/>
          <p:cNvCxnSpPr/>
          <p:nvPr/>
        </p:nvCxnSpPr>
        <p:spPr>
          <a:xfrm rot="10800000">
            <a:off x="4800600" y="2628900"/>
            <a:ext cx="838200" cy="2286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3" name="Google Shape;193;p31"/>
          <p:cNvSpPr txBox="1"/>
          <p:nvPr/>
        </p:nvSpPr>
        <p:spPr>
          <a:xfrm>
            <a:off x="1295400" y="832247"/>
            <a:ext cx="6467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Flow Control – Impeller Trimming</a:t>
            </a:r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/>
          <p:nvPr/>
        </p:nvSpPr>
        <p:spPr>
          <a:xfrm>
            <a:off x="1905000" y="2228850"/>
            <a:ext cx="3886199" cy="1600201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32"/>
          <p:cNvGrpSpPr/>
          <p:nvPr/>
        </p:nvGrpSpPr>
        <p:grpSpPr>
          <a:xfrm>
            <a:off x="6019851" y="1091751"/>
            <a:ext cx="2438441" cy="1222752"/>
            <a:chOff x="4564062" y="3929062"/>
            <a:chExt cx="3621088" cy="2419375"/>
          </a:xfrm>
        </p:grpSpPr>
        <p:pic>
          <p:nvPicPr>
            <p:cNvPr id="200" name="Google Shape;200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4000500"/>
              <a:ext cx="2028825" cy="202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2"/>
            <p:cNvSpPr txBox="1"/>
            <p:nvPr/>
          </p:nvSpPr>
          <p:spPr>
            <a:xfrm>
              <a:off x="4564062" y="3929062"/>
              <a:ext cx="184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 txBox="1"/>
            <p:nvPr/>
          </p:nvSpPr>
          <p:spPr>
            <a:xfrm>
              <a:off x="7775575" y="5951537"/>
              <a:ext cx="184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" name="Google Shape;203;p32"/>
            <p:cNvCxnSpPr/>
            <p:nvPr/>
          </p:nvCxnSpPr>
          <p:spPr>
            <a:xfrm>
              <a:off x="6013450" y="4264025"/>
              <a:ext cx="809700" cy="9159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04" name="Google Shape;204;p32"/>
            <p:cNvCxnSpPr/>
            <p:nvPr/>
          </p:nvCxnSpPr>
          <p:spPr>
            <a:xfrm rot="10800000">
              <a:off x="7500899" y="5667400"/>
              <a:ext cx="309600" cy="44130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sp>
        <p:nvSpPr>
          <p:cNvPr id="205" name="Google Shape;205;p32"/>
          <p:cNvSpPr/>
          <p:nvPr/>
        </p:nvSpPr>
        <p:spPr>
          <a:xfrm>
            <a:off x="1905000" y="2914650"/>
            <a:ext cx="2514600" cy="15429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32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" name="Google Shape;207;p32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8" name="Google Shape;208;p32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615E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5540375" y="4008834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cxnSp>
        <p:nvCxnSpPr>
          <p:cNvPr id="211" name="Google Shape;211;p32"/>
          <p:cNvCxnSpPr/>
          <p:nvPr/>
        </p:nvCxnSpPr>
        <p:spPr>
          <a:xfrm>
            <a:off x="7092950" y="1750219"/>
            <a:ext cx="0" cy="160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2" name="Google Shape;212;p32"/>
          <p:cNvCxnSpPr/>
          <p:nvPr/>
        </p:nvCxnSpPr>
        <p:spPr>
          <a:xfrm>
            <a:off x="8472487" y="1739503"/>
            <a:ext cx="0" cy="160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3" name="Google Shape;213;p32"/>
          <p:cNvCxnSpPr/>
          <p:nvPr/>
        </p:nvCxnSpPr>
        <p:spPr>
          <a:xfrm flipH="1">
            <a:off x="4724400" y="2686050"/>
            <a:ext cx="457200" cy="342900"/>
          </a:xfrm>
          <a:prstGeom prst="straightConnector1">
            <a:avLst/>
          </a:prstGeom>
          <a:noFill/>
          <a:ln w="2857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4" name="Google Shape;214;p32"/>
          <p:cNvCxnSpPr/>
          <p:nvPr/>
        </p:nvCxnSpPr>
        <p:spPr>
          <a:xfrm>
            <a:off x="7772400" y="2143125"/>
            <a:ext cx="0" cy="400200"/>
          </a:xfrm>
          <a:prstGeom prst="straightConnector1">
            <a:avLst/>
          </a:prstGeom>
          <a:noFill/>
          <a:ln w="76200" cap="flat" cmpd="tri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" name="Google Shape;215;p32"/>
          <p:cNvCxnSpPr/>
          <p:nvPr/>
        </p:nvCxnSpPr>
        <p:spPr>
          <a:xfrm>
            <a:off x="4724400" y="2628900"/>
            <a:ext cx="0" cy="1828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6" name="Google Shape;216;p32"/>
          <p:cNvCxnSpPr/>
          <p:nvPr/>
        </p:nvCxnSpPr>
        <p:spPr>
          <a:xfrm>
            <a:off x="4419600" y="2914650"/>
            <a:ext cx="0" cy="1485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7" name="Google Shape;217;p32"/>
          <p:cNvSpPr/>
          <p:nvPr/>
        </p:nvSpPr>
        <p:spPr>
          <a:xfrm>
            <a:off x="1905000" y="2171700"/>
            <a:ext cx="3200401" cy="2286000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6934200" y="3650456"/>
            <a:ext cx="22098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Note: Trimming the impeller increases losses &amp; irreversible!</a:t>
            </a: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4343400" y="285750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4648200" y="257175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1752600" y="314325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222" name="Google Shape;222;p32"/>
          <p:cNvSpPr txBox="1"/>
          <p:nvPr/>
        </p:nvSpPr>
        <p:spPr>
          <a:xfrm>
            <a:off x="4572000" y="4400550"/>
            <a:ext cx="457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4267200" y="4400550"/>
            <a:ext cx="457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2543175"/>
            <a:ext cx="942975" cy="9644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1295400" y="832247"/>
            <a:ext cx="6467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Flow Control – Impeller Trimming</a:t>
            </a:r>
            <a:endParaRPr/>
          </a:p>
        </p:txBody>
      </p:sp>
      <p:cxnSp>
        <p:nvCxnSpPr>
          <p:cNvPr id="226" name="Google Shape;226;p32"/>
          <p:cNvCxnSpPr/>
          <p:nvPr/>
        </p:nvCxnSpPr>
        <p:spPr>
          <a:xfrm rot="10800000">
            <a:off x="7170749" y="3255215"/>
            <a:ext cx="392100" cy="41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7" name="Google Shape;227;p32"/>
          <p:cNvCxnSpPr/>
          <p:nvPr/>
        </p:nvCxnSpPr>
        <p:spPr>
          <a:xfrm rot="10800000" flipH="1">
            <a:off x="8067675" y="3252759"/>
            <a:ext cx="3063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/>
          <p:nvPr/>
        </p:nvSpPr>
        <p:spPr>
          <a:xfrm>
            <a:off x="1905000" y="2686050"/>
            <a:ext cx="2819400" cy="17718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33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4" name="Google Shape;234;p33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5" name="Google Shape;235;p33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1752600" y="302895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5599112" y="4040981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5926137" y="3096815"/>
            <a:ext cx="32178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Aim for operation at best efficiency point for lowest energy consumption</a:t>
            </a:r>
            <a:endParaRPr/>
          </a:p>
        </p:txBody>
      </p:sp>
      <p:cxnSp>
        <p:nvCxnSpPr>
          <p:cNvPr id="240" name="Google Shape;240;p33"/>
          <p:cNvCxnSpPr/>
          <p:nvPr/>
        </p:nvCxnSpPr>
        <p:spPr>
          <a:xfrm rot="10800000">
            <a:off x="4772000" y="2650378"/>
            <a:ext cx="968400" cy="4893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0" y="1072753"/>
            <a:ext cx="1700213" cy="16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/>
          <p:nvPr/>
        </p:nvSpPr>
        <p:spPr>
          <a:xfrm>
            <a:off x="1905000" y="2171700"/>
            <a:ext cx="3200401" cy="2286000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648200" y="257175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2371725" y="844153"/>
            <a:ext cx="549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Throttling valve – duty flow</a:t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7258050" y="2633663"/>
            <a:ext cx="538200" cy="402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/>
          <p:nvPr/>
        </p:nvSpPr>
        <p:spPr>
          <a:xfrm>
            <a:off x="1905000" y="2114550"/>
            <a:ext cx="1676400" cy="23433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34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" name="Google Shape;252;p34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3" name="Google Shape;253;p34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905000" y="1485900"/>
            <a:ext cx="1905001" cy="2981324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3505200" y="205740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1676400" y="28575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258" name="Google Shape;258;p34"/>
          <p:cNvSpPr txBox="1"/>
          <p:nvPr/>
        </p:nvSpPr>
        <p:spPr>
          <a:xfrm>
            <a:off x="5889625" y="3975497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4068762" y="1576388"/>
            <a:ext cx="25797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Discharge pressure increases and only a small reduction in energy.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24327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60" name="Google Shape;260;p34"/>
          <p:cNvCxnSpPr/>
          <p:nvPr/>
        </p:nvCxnSpPr>
        <p:spPr>
          <a:xfrm flipH="1">
            <a:off x="3614599" y="1582340"/>
            <a:ext cx="449400" cy="4989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737" y="1200150"/>
            <a:ext cx="1700213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2371725" y="844153"/>
            <a:ext cx="549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Throttling – reduced flow</a:t>
            </a: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7851775" y="2752725"/>
            <a:ext cx="538200" cy="402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/>
          <p:nvPr/>
        </p:nvSpPr>
        <p:spPr>
          <a:xfrm>
            <a:off x="1905000" y="1885950"/>
            <a:ext cx="609600" cy="25719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35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0" name="Google Shape;270;p35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1" name="Google Shape;271;p35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1905000" y="1485900"/>
            <a:ext cx="685797" cy="2981324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2438400" y="182880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2514600" y="257175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5497512" y="3964781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cxnSp>
        <p:nvCxnSpPr>
          <p:cNvPr id="277" name="Google Shape;277;p35"/>
          <p:cNvCxnSpPr/>
          <p:nvPr/>
        </p:nvCxnSpPr>
        <p:spPr>
          <a:xfrm rot="10800000">
            <a:off x="2514600" y="2743050"/>
            <a:ext cx="533400" cy="1716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8" name="Google Shape;278;p35"/>
          <p:cNvSpPr txBox="1"/>
          <p:nvPr/>
        </p:nvSpPr>
        <p:spPr>
          <a:xfrm>
            <a:off x="3200400" y="1426369"/>
            <a:ext cx="334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Some savings in energy but high temperature rise in pump housing &amp; reduction in bearing &amp; seal life)</a:t>
            </a:r>
            <a:endParaRPr/>
          </a:p>
        </p:txBody>
      </p:sp>
      <p:cxnSp>
        <p:nvCxnSpPr>
          <p:cNvPr id="279" name="Google Shape;279;p35"/>
          <p:cNvCxnSpPr/>
          <p:nvPr/>
        </p:nvCxnSpPr>
        <p:spPr>
          <a:xfrm rot="10800000">
            <a:off x="2590800" y="1828950"/>
            <a:ext cx="609600" cy="570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137" y="1166813"/>
            <a:ext cx="1700212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/>
        </p:nvSpPr>
        <p:spPr>
          <a:xfrm>
            <a:off x="2371725" y="844153"/>
            <a:ext cx="549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Throttling valve – low flow</a:t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8101012" y="2830115"/>
            <a:ext cx="538200" cy="402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/>
          <p:nvPr/>
        </p:nvSpPr>
        <p:spPr>
          <a:xfrm>
            <a:off x="1905000" y="3543300"/>
            <a:ext cx="4038600" cy="914400"/>
          </a:xfrm>
          <a:prstGeom prst="rect">
            <a:avLst/>
          </a:prstGeom>
          <a:solidFill>
            <a:srgbClr val="2432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36"/>
          <p:cNvCxnSpPr/>
          <p:nvPr/>
        </p:nvCxnSpPr>
        <p:spPr>
          <a:xfrm rot="10800000">
            <a:off x="1905000" y="1600200"/>
            <a:ext cx="0" cy="285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9" name="Google Shape;289;p36"/>
          <p:cNvCxnSpPr/>
          <p:nvPr/>
        </p:nvCxnSpPr>
        <p:spPr>
          <a:xfrm>
            <a:off x="1905000" y="44577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0" name="Google Shape;290;p36"/>
          <p:cNvSpPr/>
          <p:nvPr/>
        </p:nvSpPr>
        <p:spPr>
          <a:xfrm>
            <a:off x="1905000" y="1828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2640" h="1536" extrusionOk="0">
                <a:moveTo>
                  <a:pt x="0" y="0"/>
                </a:moveTo>
                <a:cubicBezTo>
                  <a:pt x="128" y="4"/>
                  <a:pt x="256" y="8"/>
                  <a:pt x="432" y="48"/>
                </a:cubicBezTo>
                <a:cubicBezTo>
                  <a:pt x="608" y="88"/>
                  <a:pt x="792" y="104"/>
                  <a:pt x="1056" y="240"/>
                </a:cubicBezTo>
                <a:cubicBezTo>
                  <a:pt x="1320" y="376"/>
                  <a:pt x="1752" y="648"/>
                  <a:pt x="2016" y="864"/>
                </a:cubicBezTo>
                <a:cubicBezTo>
                  <a:pt x="2280" y="1080"/>
                  <a:pt x="2460" y="1308"/>
                  <a:pt x="2640" y="1536"/>
                </a:cubicBezTo>
              </a:path>
            </a:pathLst>
          </a:custGeom>
          <a:noFill/>
          <a:ln w="28575" cap="flat" cmpd="sng">
            <a:solidFill>
              <a:srgbClr val="9933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1905000" y="3371850"/>
            <a:ext cx="4495800" cy="1095375"/>
          </a:xfrm>
          <a:custGeom>
            <a:avLst/>
            <a:gdLst/>
            <a:ahLst/>
            <a:cxnLst/>
            <a:rect l="l" t="t" r="r" b="b"/>
            <a:pathLst>
              <a:path w="2832" h="920" extrusionOk="0">
                <a:moveTo>
                  <a:pt x="0" y="912"/>
                </a:moveTo>
                <a:cubicBezTo>
                  <a:pt x="104" y="916"/>
                  <a:pt x="208" y="920"/>
                  <a:pt x="480" y="864"/>
                </a:cubicBezTo>
                <a:cubicBezTo>
                  <a:pt x="752" y="808"/>
                  <a:pt x="1240" y="720"/>
                  <a:pt x="1632" y="576"/>
                </a:cubicBezTo>
                <a:cubicBezTo>
                  <a:pt x="2024" y="432"/>
                  <a:pt x="2624" y="96"/>
                  <a:pt x="2832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5867400" y="3486150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381000" y="13716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Head</a:t>
            </a:r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5627687" y="4040981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000"/>
              <a:buFont typeface="Tahoma"/>
              <a:buNone/>
            </a:pPr>
            <a:r>
              <a:rPr lang="en-GB" sz="2000" b="0" i="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Flow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1905000" y="348615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GB" sz="2000" b="0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Consumed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6248400" y="3200400"/>
            <a:ext cx="20574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375" tIns="39675" rIns="79375" bIns="3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Cavitation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27D"/>
              </a:buClr>
              <a:buSzPts val="1800"/>
              <a:buFont typeface="Tahoma"/>
              <a:buNone/>
            </a:pPr>
            <a:r>
              <a:rPr lang="en-GB" sz="1800" b="0" i="0" u="none">
                <a:solidFill>
                  <a:srgbClr val="24327D"/>
                </a:solidFill>
                <a:latin typeface="Tahoma"/>
                <a:ea typeface="Tahoma"/>
                <a:cs typeface="Tahoma"/>
                <a:sym typeface="Tahoma"/>
              </a:rPr>
              <a:t>Can Occur</a:t>
            </a:r>
            <a:endParaRPr/>
          </a:p>
        </p:txBody>
      </p:sp>
      <p:cxnSp>
        <p:nvCxnSpPr>
          <p:cNvPr id="297" name="Google Shape;297;p36"/>
          <p:cNvCxnSpPr/>
          <p:nvPr/>
        </p:nvCxnSpPr>
        <p:spPr>
          <a:xfrm rot="10800000">
            <a:off x="6019800" y="3543450"/>
            <a:ext cx="609600" cy="57000"/>
          </a:xfrm>
          <a:prstGeom prst="straightConnector1">
            <a:avLst/>
          </a:prstGeom>
          <a:noFill/>
          <a:ln w="9525" cap="flat" cmpd="sng">
            <a:solidFill>
              <a:srgbClr val="2432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575" y="1159669"/>
            <a:ext cx="1700213" cy="16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2371725" y="844153"/>
            <a:ext cx="549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Flow Control - Throttling</a:t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7099300" y="2775347"/>
            <a:ext cx="538200" cy="402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5" y="264414"/>
            <a:ext cx="6829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Pump Reliability and</a:t>
            </a:r>
            <a:r>
              <a:rPr sz="4400" spc="-75" dirty="0"/>
              <a:t> </a:t>
            </a:r>
            <a:r>
              <a:rPr sz="4400" dirty="0"/>
              <a:t>BEP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73836" y="841247"/>
            <a:ext cx="6825996" cy="3635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482085" y="4899145"/>
            <a:ext cx="21348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and Confidential of Hydraulic</a:t>
            </a:r>
            <a:r>
              <a:rPr spc="45" dirty="0"/>
              <a:t> </a:t>
            </a:r>
            <a:r>
              <a:rPr spc="-5" dirty="0"/>
              <a:t>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 idx="4294967295"/>
          </p:nvPr>
        </p:nvSpPr>
        <p:spPr>
          <a:xfrm>
            <a:off x="4589462" y="831053"/>
            <a:ext cx="41100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Typical energy </a:t>
            </a:r>
            <a:b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savings with VFD on </a:t>
            </a:r>
            <a:b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centrifugal pumps</a:t>
            </a:r>
            <a:endParaRPr/>
          </a:p>
        </p:txBody>
      </p:sp>
      <p:sp>
        <p:nvSpPr>
          <p:cNvPr id="306" name="Google Shape;306;p37"/>
          <p:cNvSpPr txBox="1"/>
          <p:nvPr/>
        </p:nvSpPr>
        <p:spPr>
          <a:xfrm>
            <a:off x="4589462" y="1986009"/>
            <a:ext cx="42276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None/>
            </a:pP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en-GB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Flow is proportional to speed</a:t>
            </a: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▪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Power varies to the cube of the speed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change</a:t>
            </a: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▪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20% reduction in speed   = 50% reduction in energy</a:t>
            </a:r>
            <a:endParaRPr sz="15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▪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50% reduction in speed  = 80% reduction in energy</a:t>
            </a:r>
            <a:endParaRPr/>
          </a:p>
        </p:txBody>
      </p:sp>
      <p:cxnSp>
        <p:nvCxnSpPr>
          <p:cNvPr id="307" name="Google Shape;307;p37"/>
          <p:cNvCxnSpPr/>
          <p:nvPr/>
        </p:nvCxnSpPr>
        <p:spPr>
          <a:xfrm>
            <a:off x="4549775" y="814388"/>
            <a:ext cx="0" cy="376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1056"/>
            <a:ext cx="3401616" cy="3738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37"/>
          <p:cNvCxnSpPr/>
          <p:nvPr/>
        </p:nvCxnSpPr>
        <p:spPr>
          <a:xfrm rot="10800000">
            <a:off x="3236937" y="2678869"/>
            <a:ext cx="1508100" cy="576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0" name="Google Shape;310;p37"/>
          <p:cNvCxnSpPr/>
          <p:nvPr/>
        </p:nvCxnSpPr>
        <p:spPr>
          <a:xfrm rot="10800000">
            <a:off x="3002012" y="3558768"/>
            <a:ext cx="1682700" cy="458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title" idx="4294967295"/>
          </p:nvPr>
        </p:nvSpPr>
        <p:spPr>
          <a:xfrm>
            <a:off x="1601787" y="867965"/>
            <a:ext cx="481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en-GB" sz="2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Throttling valve compared to VFD</a:t>
            </a:r>
            <a:endParaRPr/>
          </a:p>
        </p:txBody>
      </p:sp>
      <p:grpSp>
        <p:nvGrpSpPr>
          <p:cNvPr id="316" name="Google Shape;316;p38"/>
          <p:cNvGrpSpPr/>
          <p:nvPr/>
        </p:nvGrpSpPr>
        <p:grpSpPr>
          <a:xfrm>
            <a:off x="1576387" y="1378745"/>
            <a:ext cx="5632479" cy="2457453"/>
            <a:chOff x="76200" y="2133600"/>
            <a:chExt cx="7189786" cy="4181475"/>
          </a:xfrm>
        </p:grpSpPr>
        <p:pic>
          <p:nvPicPr>
            <p:cNvPr id="317" name="Google Shape;317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" y="2133600"/>
              <a:ext cx="7189786" cy="418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38"/>
            <p:cNvSpPr txBox="1"/>
            <p:nvPr/>
          </p:nvSpPr>
          <p:spPr>
            <a:xfrm>
              <a:off x="457200" y="5638800"/>
              <a:ext cx="3130500" cy="6111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lang="en-GB" sz="14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Control with valves</a:t>
              </a:r>
              <a:endParaRPr/>
            </a:p>
          </p:txBody>
        </p:sp>
        <p:sp>
          <p:nvSpPr>
            <p:cNvPr id="319" name="Google Shape;319;p38"/>
            <p:cNvSpPr txBox="1"/>
            <p:nvPr/>
          </p:nvSpPr>
          <p:spPr>
            <a:xfrm>
              <a:off x="3810000" y="5638800"/>
              <a:ext cx="3130500" cy="6111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lang="en-GB" sz="14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Control with VSD</a:t>
              </a:r>
              <a:endParaRPr/>
            </a:p>
          </p:txBody>
        </p:sp>
      </p:grpSp>
      <p:sp>
        <p:nvSpPr>
          <p:cNvPr id="320" name="Google Shape;320;p38"/>
          <p:cNvSpPr txBox="1"/>
          <p:nvPr/>
        </p:nvSpPr>
        <p:spPr>
          <a:xfrm>
            <a:off x="1292225" y="4040981"/>
            <a:ext cx="748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en-GB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VFD gives ~35% energy savings compared to throttling valve                 (On typical variable flow applications)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>
            <a:spLocks noGrp="1"/>
          </p:cNvSpPr>
          <p:nvPr>
            <p:ph type="title"/>
          </p:nvPr>
        </p:nvSpPr>
        <p:spPr>
          <a:xfrm>
            <a:off x="4579937" y="960834"/>
            <a:ext cx="4365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Motor starting current &amp; </a:t>
            </a:r>
            <a:b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torque </a:t>
            </a:r>
            <a:r>
              <a:rPr lang="en-GB" sz="16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(As a % rated motor torque </a:t>
            </a:r>
            <a:br>
              <a:rPr lang="en-GB" sz="16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16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on typical centrifugal water pump)</a:t>
            </a:r>
            <a:endParaRPr/>
          </a:p>
        </p:txBody>
      </p:sp>
      <p:pic>
        <p:nvPicPr>
          <p:cNvPr id="354" name="Google Shape;35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722"/>
            <a:ext cx="4449762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/>
          <p:nvPr/>
        </p:nvSpPr>
        <p:spPr>
          <a:xfrm>
            <a:off x="698500" y="2840831"/>
            <a:ext cx="3103563" cy="479822"/>
          </a:xfrm>
          <a:custGeom>
            <a:avLst/>
            <a:gdLst/>
            <a:ahLst/>
            <a:cxnLst/>
            <a:rect l="l" t="t" r="r" b="b"/>
            <a:pathLst>
              <a:path w="1564" h="311" extrusionOk="0">
                <a:moveTo>
                  <a:pt x="0" y="311"/>
                </a:moveTo>
                <a:cubicBezTo>
                  <a:pt x="274" y="298"/>
                  <a:pt x="549" y="286"/>
                  <a:pt x="787" y="237"/>
                </a:cubicBezTo>
                <a:cubicBezTo>
                  <a:pt x="1025" y="188"/>
                  <a:pt x="1298" y="36"/>
                  <a:pt x="1427" y="18"/>
                </a:cubicBezTo>
                <a:cubicBezTo>
                  <a:pt x="1556" y="0"/>
                  <a:pt x="1541" y="116"/>
                  <a:pt x="1564" y="128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1"/>
          <p:cNvSpPr/>
          <p:nvPr/>
        </p:nvSpPr>
        <p:spPr>
          <a:xfrm>
            <a:off x="4498975" y="3339703"/>
            <a:ext cx="2409825" cy="350044"/>
          </a:xfrm>
          <a:custGeom>
            <a:avLst/>
            <a:gdLst/>
            <a:ahLst/>
            <a:cxnLst/>
            <a:rect l="l" t="t" r="r" b="b"/>
            <a:pathLst>
              <a:path w="1518" h="294" extrusionOk="0">
                <a:moveTo>
                  <a:pt x="0" y="203"/>
                </a:moveTo>
                <a:cubicBezTo>
                  <a:pt x="27" y="209"/>
                  <a:pt x="54" y="216"/>
                  <a:pt x="110" y="230"/>
                </a:cubicBezTo>
                <a:cubicBezTo>
                  <a:pt x="166" y="244"/>
                  <a:pt x="248" y="276"/>
                  <a:pt x="338" y="285"/>
                </a:cubicBezTo>
                <a:cubicBezTo>
                  <a:pt x="428" y="294"/>
                  <a:pt x="634" y="285"/>
                  <a:pt x="649" y="285"/>
                </a:cubicBezTo>
                <a:cubicBezTo>
                  <a:pt x="664" y="285"/>
                  <a:pt x="413" y="289"/>
                  <a:pt x="430" y="285"/>
                </a:cubicBezTo>
                <a:cubicBezTo>
                  <a:pt x="447" y="281"/>
                  <a:pt x="686" y="264"/>
                  <a:pt x="750" y="258"/>
                </a:cubicBezTo>
                <a:cubicBezTo>
                  <a:pt x="814" y="252"/>
                  <a:pt x="790" y="252"/>
                  <a:pt x="814" y="249"/>
                </a:cubicBezTo>
                <a:cubicBezTo>
                  <a:pt x="838" y="246"/>
                  <a:pt x="861" y="248"/>
                  <a:pt x="896" y="239"/>
                </a:cubicBezTo>
                <a:cubicBezTo>
                  <a:pt x="931" y="230"/>
                  <a:pt x="978" y="212"/>
                  <a:pt x="1024" y="194"/>
                </a:cubicBezTo>
                <a:cubicBezTo>
                  <a:pt x="1070" y="176"/>
                  <a:pt x="1132" y="148"/>
                  <a:pt x="1170" y="130"/>
                </a:cubicBezTo>
                <a:cubicBezTo>
                  <a:pt x="1208" y="112"/>
                  <a:pt x="1223" y="96"/>
                  <a:pt x="1252" y="84"/>
                </a:cubicBezTo>
                <a:cubicBezTo>
                  <a:pt x="1281" y="72"/>
                  <a:pt x="1320" y="66"/>
                  <a:pt x="1344" y="57"/>
                </a:cubicBezTo>
                <a:cubicBezTo>
                  <a:pt x="1368" y="48"/>
                  <a:pt x="1381" y="37"/>
                  <a:pt x="1399" y="29"/>
                </a:cubicBezTo>
                <a:cubicBezTo>
                  <a:pt x="1417" y="21"/>
                  <a:pt x="1434" y="15"/>
                  <a:pt x="1454" y="11"/>
                </a:cubicBezTo>
                <a:cubicBezTo>
                  <a:pt x="1474" y="7"/>
                  <a:pt x="1501" y="0"/>
                  <a:pt x="1518" y="2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4589462" y="3007519"/>
            <a:ext cx="43656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▪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VFD start</a:t>
            </a:r>
            <a:endParaRPr/>
          </a:p>
          <a:p>
            <a:pPr marL="0" marR="0" lvl="0" indent="-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Verdana"/>
              <a:buChar char="-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Significantly lower starting current &amp;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torque</a:t>
            </a:r>
            <a:endParaRPr/>
          </a:p>
          <a:p>
            <a:pPr marL="0" marR="0" lvl="0" indent="-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Verdana"/>
              <a:buChar char="-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Controlled acceleration &amp; deceleration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(adjustable ramp up &amp; down times)</a:t>
            </a:r>
            <a:endParaRPr/>
          </a:p>
          <a:p>
            <a:pPr marL="0" marR="0" lvl="0" indent="-952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Verdana"/>
              <a:buChar char="-"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Very smooth starting &amp; stopping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  <p:cxnSp>
        <p:nvCxnSpPr>
          <p:cNvPr id="358" name="Google Shape;358;p41"/>
          <p:cNvCxnSpPr/>
          <p:nvPr/>
        </p:nvCxnSpPr>
        <p:spPr>
          <a:xfrm>
            <a:off x="4549775" y="814388"/>
            <a:ext cx="0" cy="376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9" name="Google Shape;359;p41"/>
          <p:cNvSpPr/>
          <p:nvPr/>
        </p:nvSpPr>
        <p:spPr>
          <a:xfrm>
            <a:off x="696912" y="2822972"/>
            <a:ext cx="3048000" cy="429815"/>
          </a:xfrm>
          <a:custGeom>
            <a:avLst/>
            <a:gdLst/>
            <a:ahLst/>
            <a:cxnLst/>
            <a:rect l="l" t="t" r="r" b="b"/>
            <a:pathLst>
              <a:path w="1920" h="361" extrusionOk="0">
                <a:moveTo>
                  <a:pt x="0" y="290"/>
                </a:moveTo>
                <a:cubicBezTo>
                  <a:pt x="129" y="312"/>
                  <a:pt x="259" y="335"/>
                  <a:pt x="347" y="344"/>
                </a:cubicBezTo>
                <a:cubicBezTo>
                  <a:pt x="435" y="353"/>
                  <a:pt x="480" y="344"/>
                  <a:pt x="530" y="344"/>
                </a:cubicBezTo>
                <a:cubicBezTo>
                  <a:pt x="580" y="344"/>
                  <a:pt x="603" y="345"/>
                  <a:pt x="649" y="344"/>
                </a:cubicBezTo>
                <a:cubicBezTo>
                  <a:pt x="695" y="343"/>
                  <a:pt x="751" y="338"/>
                  <a:pt x="804" y="335"/>
                </a:cubicBezTo>
                <a:cubicBezTo>
                  <a:pt x="857" y="332"/>
                  <a:pt x="843" y="361"/>
                  <a:pt x="969" y="326"/>
                </a:cubicBezTo>
                <a:cubicBezTo>
                  <a:pt x="1095" y="291"/>
                  <a:pt x="1417" y="177"/>
                  <a:pt x="1563" y="125"/>
                </a:cubicBezTo>
                <a:cubicBezTo>
                  <a:pt x="1709" y="73"/>
                  <a:pt x="1788" y="30"/>
                  <a:pt x="1847" y="15"/>
                </a:cubicBezTo>
                <a:cubicBezTo>
                  <a:pt x="1906" y="0"/>
                  <a:pt x="1909" y="34"/>
                  <a:pt x="1920" y="3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41"/>
          <p:cNvCxnSpPr/>
          <p:nvPr/>
        </p:nvCxnSpPr>
        <p:spPr>
          <a:xfrm rot="10800000">
            <a:off x="2857362" y="1938375"/>
            <a:ext cx="1973400" cy="338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1" name="Google Shape;361;p41"/>
          <p:cNvCxnSpPr/>
          <p:nvPr/>
        </p:nvCxnSpPr>
        <p:spPr>
          <a:xfrm flipH="1">
            <a:off x="2000225" y="2743200"/>
            <a:ext cx="2873400" cy="500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362" name="Google Shape;362;p41"/>
          <p:cNvGrpSpPr/>
          <p:nvPr/>
        </p:nvGrpSpPr>
        <p:grpSpPr>
          <a:xfrm>
            <a:off x="4781452" y="1903815"/>
            <a:ext cx="3924721" cy="1120438"/>
            <a:chOff x="4781550" y="2538412"/>
            <a:chExt cx="3887787" cy="1301775"/>
          </a:xfrm>
        </p:grpSpPr>
        <p:sp>
          <p:nvSpPr>
            <p:cNvPr id="363" name="Google Shape;363;p41"/>
            <p:cNvSpPr txBox="1"/>
            <p:nvPr/>
          </p:nvSpPr>
          <p:spPr>
            <a:xfrm>
              <a:off x="7373937" y="3405187"/>
              <a:ext cx="12954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~</a:t>
              </a:r>
              <a:r>
                <a:rPr lang="en-GB" sz="1300" b="1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30-40%</a:t>
              </a:r>
              <a:endParaRPr/>
            </a:p>
          </p:txBody>
        </p:sp>
        <p:sp>
          <p:nvSpPr>
            <p:cNvPr id="364" name="Google Shape;364;p41"/>
            <p:cNvSpPr txBox="1"/>
            <p:nvPr/>
          </p:nvSpPr>
          <p:spPr>
            <a:xfrm>
              <a:off x="6081712" y="3405187"/>
              <a:ext cx="1292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~ 250-350%</a:t>
              </a:r>
              <a:endParaRPr/>
            </a:p>
          </p:txBody>
        </p:sp>
        <p:sp>
          <p:nvSpPr>
            <p:cNvPr id="365" name="Google Shape;365;p41"/>
            <p:cNvSpPr txBox="1"/>
            <p:nvPr/>
          </p:nvSpPr>
          <p:spPr>
            <a:xfrm>
              <a:off x="4781550" y="3405187"/>
              <a:ext cx="1300200" cy="435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Starting torque</a:t>
              </a:r>
              <a:endParaRPr/>
            </a:p>
          </p:txBody>
        </p:sp>
        <p:sp>
          <p:nvSpPr>
            <p:cNvPr id="366" name="Google Shape;366;p41"/>
            <p:cNvSpPr txBox="1"/>
            <p:nvPr/>
          </p:nvSpPr>
          <p:spPr>
            <a:xfrm>
              <a:off x="7373937" y="2971800"/>
              <a:ext cx="12954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~</a:t>
              </a:r>
              <a:r>
                <a:rPr lang="en-GB" sz="1300" b="1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30-40%</a:t>
              </a:r>
              <a:endParaRPr/>
            </a:p>
          </p:txBody>
        </p:sp>
        <p:sp>
          <p:nvSpPr>
            <p:cNvPr id="367" name="Google Shape;367;p41"/>
            <p:cNvSpPr txBox="1"/>
            <p:nvPr/>
          </p:nvSpPr>
          <p:spPr>
            <a:xfrm>
              <a:off x="6081712" y="2971800"/>
              <a:ext cx="1292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~500-600%</a:t>
              </a:r>
              <a:endParaRPr/>
            </a:p>
          </p:txBody>
        </p:sp>
        <p:sp>
          <p:nvSpPr>
            <p:cNvPr id="368" name="Google Shape;368;p41"/>
            <p:cNvSpPr txBox="1"/>
            <p:nvPr/>
          </p:nvSpPr>
          <p:spPr>
            <a:xfrm>
              <a:off x="4781550" y="2971800"/>
              <a:ext cx="1300200" cy="433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Starting current</a:t>
              </a:r>
              <a:endParaRPr/>
            </a:p>
          </p:txBody>
        </p:sp>
        <p:sp>
          <p:nvSpPr>
            <p:cNvPr id="369" name="Google Shape;369;p41"/>
            <p:cNvSpPr txBox="1"/>
            <p:nvPr/>
          </p:nvSpPr>
          <p:spPr>
            <a:xfrm>
              <a:off x="7373937" y="2538412"/>
              <a:ext cx="1295400" cy="433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1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VFD start</a:t>
              </a:r>
              <a:endParaRPr/>
            </a:p>
          </p:txBody>
        </p:sp>
        <p:sp>
          <p:nvSpPr>
            <p:cNvPr id="370" name="Google Shape;370;p41"/>
            <p:cNvSpPr txBox="1"/>
            <p:nvPr/>
          </p:nvSpPr>
          <p:spPr>
            <a:xfrm>
              <a:off x="6081712" y="2538412"/>
              <a:ext cx="1292100" cy="433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Verdana"/>
                <a:buNone/>
              </a:pPr>
              <a:r>
                <a:rPr lang="en-GB" sz="13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Direct on line start</a:t>
              </a:r>
              <a:endParaRPr/>
            </a:p>
          </p:txBody>
        </p:sp>
        <p:sp>
          <p:nvSpPr>
            <p:cNvPr id="371" name="Google Shape;371;p41"/>
            <p:cNvSpPr txBox="1"/>
            <p:nvPr/>
          </p:nvSpPr>
          <p:spPr>
            <a:xfrm>
              <a:off x="4781550" y="2538412"/>
              <a:ext cx="1300200" cy="433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41"/>
            <p:cNvCxnSpPr/>
            <p:nvPr/>
          </p:nvCxnSpPr>
          <p:spPr>
            <a:xfrm>
              <a:off x="4781550" y="2538412"/>
              <a:ext cx="38877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3" name="Google Shape;373;p41"/>
            <p:cNvCxnSpPr/>
            <p:nvPr/>
          </p:nvCxnSpPr>
          <p:spPr>
            <a:xfrm>
              <a:off x="4781550" y="2971800"/>
              <a:ext cx="38877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4" name="Google Shape;374;p41"/>
            <p:cNvCxnSpPr/>
            <p:nvPr/>
          </p:nvCxnSpPr>
          <p:spPr>
            <a:xfrm>
              <a:off x="4781550" y="3405187"/>
              <a:ext cx="38877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5" name="Google Shape;375;p41"/>
            <p:cNvCxnSpPr/>
            <p:nvPr/>
          </p:nvCxnSpPr>
          <p:spPr>
            <a:xfrm>
              <a:off x="4781550" y="3840162"/>
              <a:ext cx="38877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6" name="Google Shape;376;p41"/>
            <p:cNvCxnSpPr/>
            <p:nvPr/>
          </p:nvCxnSpPr>
          <p:spPr>
            <a:xfrm>
              <a:off x="4781550" y="2538412"/>
              <a:ext cx="0" cy="13017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7" name="Google Shape;377;p41"/>
            <p:cNvCxnSpPr/>
            <p:nvPr/>
          </p:nvCxnSpPr>
          <p:spPr>
            <a:xfrm>
              <a:off x="6081712" y="2538412"/>
              <a:ext cx="0" cy="1301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8" name="Google Shape;378;p41"/>
            <p:cNvCxnSpPr/>
            <p:nvPr/>
          </p:nvCxnSpPr>
          <p:spPr>
            <a:xfrm>
              <a:off x="7373937" y="2538412"/>
              <a:ext cx="0" cy="1301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9" name="Google Shape;379;p41"/>
            <p:cNvCxnSpPr/>
            <p:nvPr/>
          </p:nvCxnSpPr>
          <p:spPr>
            <a:xfrm>
              <a:off x="8669337" y="2538412"/>
              <a:ext cx="0" cy="130170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Energy Consumption </a:t>
            </a:r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119850"/>
            <a:ext cx="7155303" cy="39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252412" y="948928"/>
            <a:ext cx="86631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Speed control of pumps in parallel can save energy</a:t>
            </a:r>
            <a:endParaRPr/>
          </a:p>
        </p:txBody>
      </p:sp>
      <p:pic>
        <p:nvPicPr>
          <p:cNvPr id="326" name="Google Shape;326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9775" y="1352550"/>
            <a:ext cx="7908900" cy="32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 idx="4294967295"/>
          </p:nvPr>
        </p:nvSpPr>
        <p:spPr>
          <a:xfrm>
            <a:off x="-95600" y="746875"/>
            <a:ext cx="917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Energy consumption of single &amp; multiple pump systems</a:t>
            </a:r>
            <a:b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@ same flow</a:t>
            </a:r>
            <a:endParaRPr sz="2400"/>
          </a:p>
        </p:txBody>
      </p:sp>
      <p:pic>
        <p:nvPicPr>
          <p:cNvPr id="332" name="Google Shape;33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2462" y="1769963"/>
            <a:ext cx="3124199" cy="267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900" y="2133600"/>
            <a:ext cx="1203721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637" y="3421856"/>
            <a:ext cx="1062037" cy="110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5625" y="1231106"/>
            <a:ext cx="954882" cy="92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40"/>
          <p:cNvCxnSpPr/>
          <p:nvPr/>
        </p:nvCxnSpPr>
        <p:spPr>
          <a:xfrm>
            <a:off x="2960687" y="1862138"/>
            <a:ext cx="3789300" cy="795300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7" name="Google Shape;337;p40"/>
          <p:cNvCxnSpPr/>
          <p:nvPr/>
        </p:nvCxnSpPr>
        <p:spPr>
          <a:xfrm rot="10800000" flipH="1">
            <a:off x="3119437" y="2732615"/>
            <a:ext cx="2976600" cy="249900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8" name="Google Shape;338;p40"/>
          <p:cNvCxnSpPr/>
          <p:nvPr/>
        </p:nvCxnSpPr>
        <p:spPr>
          <a:xfrm rot="10800000" flipH="1">
            <a:off x="2740025" y="3113447"/>
            <a:ext cx="2716200" cy="652500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9" name="Google Shape;339;p40"/>
          <p:cNvSpPr txBox="1"/>
          <p:nvPr/>
        </p:nvSpPr>
        <p:spPr>
          <a:xfrm>
            <a:off x="0" y="1378744"/>
            <a:ext cx="1789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GB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Single VFD controlled pump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0" y="2443163"/>
            <a:ext cx="1789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GB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Standard cascade control with 1 x VFD pump &amp; multiple fixed speed pumps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0" y="3695700"/>
            <a:ext cx="178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rPr lang="en-GB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Master – follower with 1 x VFD per pump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4210050" y="4226719"/>
            <a:ext cx="4933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en-GB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Master follower = best energy efficiency</a:t>
            </a:r>
            <a:endParaRPr/>
          </a:p>
        </p:txBody>
      </p:sp>
      <p:sp>
        <p:nvSpPr>
          <p:cNvPr id="343" name="Google Shape;343;p40"/>
          <p:cNvSpPr txBox="1"/>
          <p:nvPr/>
        </p:nvSpPr>
        <p:spPr>
          <a:xfrm>
            <a:off x="7064375" y="2050256"/>
            <a:ext cx="555600" cy="17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rPr lang="en-GB" sz="9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100%</a:t>
            </a: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6999287" y="1839515"/>
            <a:ext cx="857400" cy="2089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4148500" y="4221947"/>
            <a:ext cx="4933800" cy="1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None/>
            </a:pPr>
            <a:r>
              <a:rPr lang="en-GB" sz="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Note: kWh figures are approximate relative %, based on sample test</a:t>
            </a:r>
            <a:endParaRPr/>
          </a:p>
        </p:txBody>
      </p:sp>
      <p:sp>
        <p:nvSpPr>
          <p:cNvPr id="346" name="Google Shape;346;p40"/>
          <p:cNvSpPr txBox="1"/>
          <p:nvPr/>
        </p:nvSpPr>
        <p:spPr>
          <a:xfrm>
            <a:off x="6470650" y="2726531"/>
            <a:ext cx="517500" cy="17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rPr lang="en-GB" sz="9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53%</a:t>
            </a:r>
            <a:endParaRPr/>
          </a:p>
        </p:txBody>
      </p:sp>
      <p:sp>
        <p:nvSpPr>
          <p:cNvPr id="347" name="Google Shape;347;p40"/>
          <p:cNvSpPr txBox="1"/>
          <p:nvPr/>
        </p:nvSpPr>
        <p:spPr>
          <a:xfrm>
            <a:off x="5886450" y="2788444"/>
            <a:ext cx="517500" cy="17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rPr lang="en-GB" sz="9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48%</a:t>
            </a:r>
            <a:endParaRPr/>
          </a:p>
        </p:txBody>
      </p:sp>
      <p:sp>
        <p:nvSpPr>
          <p:cNvPr id="348" name="Google Shape;348;p40"/>
          <p:cNvSpPr txBox="1"/>
          <p:nvPr/>
        </p:nvSpPr>
        <p:spPr>
          <a:xfrm>
            <a:off x="5273675" y="2850356"/>
            <a:ext cx="517500" cy="1716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rPr lang="en-GB" sz="9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43%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539" y="888641"/>
            <a:ext cx="1536368" cy="33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34" y="882201"/>
            <a:ext cx="6372359" cy="391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Concept of </a:t>
            </a:r>
            <a:r>
              <a:rPr lang="en-GB" sz="2400" dirty="0" err="1" smtClean="0"/>
              <a:t>Sensorless</a:t>
            </a:r>
            <a:endParaRPr sz="2400" dirty="0"/>
          </a:p>
        </p:txBody>
      </p:sp>
      <p:pic>
        <p:nvPicPr>
          <p:cNvPr id="413" name="Google Shape;4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71" y="965916"/>
            <a:ext cx="4891109" cy="322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2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455" y="309092"/>
            <a:ext cx="3893124" cy="24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5059" y="991672"/>
            <a:ext cx="2868941" cy="443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649" y="3438525"/>
            <a:ext cx="6143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Avoid </a:t>
            </a:r>
            <a:r>
              <a:rPr lang="en-GB" dirty="0" err="1" smtClean="0"/>
              <a:t>Sensorless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Boosters</a:t>
            </a:r>
            <a:endParaRPr dirty="0"/>
          </a:p>
        </p:txBody>
      </p:sp>
      <p:sp>
        <p:nvSpPr>
          <p:cNvPr id="426" name="Google Shape;426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Because this relation between power/pressure/flow exist, we can estimate head pressure and flow from a </a:t>
            </a:r>
            <a:r>
              <a:rPr lang="en-GB" b="1" u="sng" dirty="0"/>
              <a:t>single motor power data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That is not valid for the total system pressure and flow.</a:t>
            </a:r>
            <a:br>
              <a:rPr lang="en-GB" dirty="0"/>
            </a:br>
            <a:r>
              <a:rPr lang="en-GB" b="1" dirty="0" err="1" smtClean="0"/>
              <a:t>Additionnal</a:t>
            </a:r>
            <a:r>
              <a:rPr lang="en-GB" b="1" dirty="0" smtClean="0"/>
              <a:t> </a:t>
            </a:r>
            <a:r>
              <a:rPr lang="en-GB" b="1" dirty="0"/>
              <a:t>controller</a:t>
            </a:r>
            <a:r>
              <a:rPr lang="en-GB" dirty="0"/>
              <a:t> would be used to sum data from drive 1 and </a:t>
            </a:r>
            <a:r>
              <a:rPr lang="en-GB" dirty="0" smtClean="0"/>
              <a:t>2</a:t>
            </a:r>
            <a:r>
              <a:rPr lang="en-GB" dirty="0" smtClean="0"/>
              <a:t>, system becomes complex and hard to debug.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/>
              <a:t>It will look to combine data from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M1 – M2 – M3.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/>
              <a:t>As for sensor read perfectly system  pressure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932" y="2664366"/>
            <a:ext cx="3952003" cy="142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/>
              <a:t>AEO can not be used with </a:t>
            </a:r>
            <a:r>
              <a:rPr lang="en-GB" sz="1800" dirty="0" err="1" smtClean="0"/>
              <a:t>sensorless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sz="1800" dirty="0"/>
          </a:p>
        </p:txBody>
      </p:sp>
      <p:sp>
        <p:nvSpPr>
          <p:cNvPr id="432" name="Google Shape;432;p47"/>
          <p:cNvSpPr txBox="1">
            <a:spLocks noGrp="1"/>
          </p:cNvSpPr>
          <p:nvPr>
            <p:ph type="body" idx="1"/>
          </p:nvPr>
        </p:nvSpPr>
        <p:spPr>
          <a:xfrm>
            <a:off x="482958" y="3123127"/>
            <a:ext cx="8349342" cy="1634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CA" dirty="0" smtClean="0"/>
              <a:t>Automatically </a:t>
            </a:r>
            <a:r>
              <a:rPr lang="en-CA" dirty="0" smtClean="0"/>
              <a:t>reduces motor </a:t>
            </a:r>
            <a:r>
              <a:rPr lang="en-CA" dirty="0" smtClean="0"/>
              <a:t>voltage </a:t>
            </a:r>
            <a:r>
              <a:rPr lang="en-CA" dirty="0" smtClean="0"/>
              <a:t>at light </a:t>
            </a:r>
            <a:r>
              <a:rPr lang="en-CA" dirty="0" smtClean="0"/>
              <a:t>load</a:t>
            </a:r>
          </a:p>
          <a:p>
            <a:pPr marL="0" lvl="0" indent="0">
              <a:buNone/>
            </a:pPr>
            <a:r>
              <a:rPr lang="en-CA" dirty="0" smtClean="0"/>
              <a:t>Reduces motor current draw Reduces motor power consumption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Reason it does not work with AEO:   Since Power and speed is used to estimate Pressure or flow,  Power can not vary, AEO optimise power.</a:t>
            </a:r>
            <a:endParaRPr dirty="0"/>
          </a:p>
        </p:txBody>
      </p:sp>
      <p:pic>
        <p:nvPicPr>
          <p:cNvPr id="433" name="Google Shape;4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07" y="1111338"/>
            <a:ext cx="2873197" cy="182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139" y="1330382"/>
            <a:ext cx="2113611" cy="13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Protecting Older motors with </a:t>
            </a:r>
            <a:r>
              <a:rPr lang="en-CA" dirty="0" err="1" smtClean="0"/>
              <a:t>SinWave</a:t>
            </a:r>
            <a:r>
              <a:rPr lang="en-CA" dirty="0" smtClean="0"/>
              <a:t> filters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490" y="1378239"/>
            <a:ext cx="4618507" cy="30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73" y="1667813"/>
            <a:ext cx="3189284" cy="267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Examples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18" y="1059825"/>
            <a:ext cx="6918682" cy="38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Possible retrofit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Look at existing applications</a:t>
            </a:r>
          </a:p>
          <a:p>
            <a:r>
              <a:rPr lang="en-CA" dirty="0" smtClean="0"/>
              <a:t>Install turn key panels</a:t>
            </a:r>
          </a:p>
          <a:p>
            <a:r>
              <a:rPr lang="en-CA" dirty="0" smtClean="0"/>
              <a:t>Protect </a:t>
            </a:r>
            <a:r>
              <a:rPr lang="en-CA" dirty="0" err="1" smtClean="0"/>
              <a:t>exsiting</a:t>
            </a:r>
            <a:r>
              <a:rPr lang="en-CA" dirty="0" smtClean="0"/>
              <a:t> motors or </a:t>
            </a:r>
          </a:p>
          <a:p>
            <a:pPr>
              <a:buNone/>
            </a:pPr>
            <a:r>
              <a:rPr lang="en-CA" dirty="0" smtClean="0"/>
              <a:t>update with new.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Update features with KW counters</a:t>
            </a:r>
          </a:p>
          <a:p>
            <a:pPr>
              <a:buNone/>
            </a:pPr>
            <a:r>
              <a:rPr lang="en-CA" dirty="0" smtClean="0"/>
              <a:t>Etc..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9044" y="1495470"/>
            <a:ext cx="45021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879" y="804929"/>
            <a:ext cx="1133067" cy="21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Pump Systems Have Greatest Energy-Saving</a:t>
            </a:r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98" y="1233375"/>
            <a:ext cx="5868650" cy="39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System: What is a System Curve?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system curve represents the sum of the static head and the friction loss due to flow of fluid through a system. The pumping system will operate where the pump and system curves intersect System curves help demonstrate pumping system behavior in a graphical manner If a system curve can be determined, it can help identify the effects of pump and/or system modifications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72" y="2772400"/>
            <a:ext cx="2702925" cy="23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625" y="2783725"/>
            <a:ext cx="2564775" cy="22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5250" y="2783735"/>
            <a:ext cx="3440851" cy="20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1650" y="4318909"/>
            <a:ext cx="1479800" cy="67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System Optimization and Improvement Opportunities</a:t>
            </a:r>
            <a:endParaRPr sz="2400"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•Eliminate unnecessary uses </a:t>
            </a:r>
            <a:br>
              <a:rPr lang="en-GB"/>
            </a:br>
            <a:r>
              <a:rPr lang="en-GB"/>
              <a:t>• Improve piping configuration </a:t>
            </a:r>
            <a:br>
              <a:rPr lang="en-GB"/>
            </a:br>
            <a:r>
              <a:rPr lang="en-GB"/>
              <a:t>• Consider alternative pump configurations </a:t>
            </a:r>
            <a:br>
              <a:rPr lang="en-GB"/>
            </a:br>
            <a:r>
              <a:rPr lang="en-GB" b="1"/>
              <a:t>• Change pump speed</a:t>
            </a:r>
            <a:r>
              <a:rPr lang="en-GB"/>
              <a:t> </a:t>
            </a:r>
            <a:br>
              <a:rPr lang="en-GB"/>
            </a:br>
            <a:r>
              <a:rPr lang="en-GB" b="1"/>
              <a:t>•Using a pump when the fluid is not needed</a:t>
            </a:r>
            <a:r>
              <a:rPr lang="en-GB"/>
              <a:t> </a:t>
            </a:r>
            <a:br>
              <a:rPr lang="en-GB"/>
            </a:br>
            <a:r>
              <a:rPr lang="en-GB" b="1"/>
              <a:t>• Running two pumps when only one is needed</a:t>
            </a:r>
            <a:r>
              <a:rPr lang="en-GB"/>
              <a:t> </a:t>
            </a:r>
            <a:br>
              <a:rPr lang="en-GB"/>
            </a:br>
            <a:r>
              <a:rPr lang="en-GB"/>
              <a:t>• Excessive pump head or flow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Pump Affinity Rules</a:t>
            </a:r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24" y="1286475"/>
            <a:ext cx="5840300" cy="38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675" y="0"/>
            <a:ext cx="13049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7650" y="9525"/>
            <a:ext cx="13716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975" y="2189331"/>
            <a:ext cx="2157600" cy="25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Pump Affinity Rules</a:t>
            </a: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78" y="1017725"/>
            <a:ext cx="5814175" cy="37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Best Energy Efficiency using VFD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Because we know the affinity rules, we notice that key variable is speed.</a:t>
            </a:r>
            <a:br>
              <a:rPr lang="en-GB"/>
            </a:br>
            <a:r>
              <a:rPr lang="en-GB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VFD (Variable Frequency Drive)</a:t>
            </a:r>
            <a:r>
              <a:rPr lang="en-GB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br>
              <a:rPr lang="en-GB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Electronic unit that varies the fixed mains </a:t>
            </a:r>
            <a:r>
              <a:rPr lang="en-GB" sz="1600" b="1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voltage</a:t>
            </a:r>
            <a:r>
              <a:rPr lang="en-GB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GB" sz="1600" b="1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frequency</a:t>
            </a:r>
            <a:r>
              <a:rPr lang="en-GB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control the speed of standard a.c. electric motors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64825"/>
            <a:ext cx="39814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025" y="2972500"/>
            <a:ext cx="38862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 idx="4294967295"/>
          </p:nvPr>
        </p:nvSpPr>
        <p:spPr>
          <a:xfrm>
            <a:off x="1362075" y="926306"/>
            <a:ext cx="5851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GB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Throttling Valve compared to VFD</a:t>
            </a:r>
            <a:endParaRPr/>
          </a:p>
        </p:txBody>
      </p:sp>
      <p:cxnSp>
        <p:nvCxnSpPr>
          <p:cNvPr id="161" name="Google Shape;161;p30"/>
          <p:cNvCxnSpPr/>
          <p:nvPr/>
        </p:nvCxnSpPr>
        <p:spPr>
          <a:xfrm>
            <a:off x="4521200" y="1381125"/>
            <a:ext cx="28500" cy="3202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1594246"/>
            <a:ext cx="2769394" cy="2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1414463"/>
            <a:ext cx="2689618" cy="261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566</Words>
  <Application>Microsoft Office PowerPoint</Application>
  <PresentationFormat>Affichage à l'écran (16:9)</PresentationFormat>
  <Paragraphs>119</Paragraphs>
  <Slides>28</Slides>
  <Notes>23</Notes>
  <HiddenSlides>4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Verdana</vt:lpstr>
      <vt:lpstr>Tahoma</vt:lpstr>
      <vt:lpstr>Calibri</vt:lpstr>
      <vt:lpstr>Noto Sans Symbols</vt:lpstr>
      <vt:lpstr>Simple Light</vt:lpstr>
      <vt:lpstr>Custom Design</vt:lpstr>
      <vt:lpstr>FLOFAB Energy Savings</vt:lpstr>
      <vt:lpstr>Use Energy Consumption </vt:lpstr>
      <vt:lpstr>Pump Systems Have Greatest Energy-Saving</vt:lpstr>
      <vt:lpstr>The System: What is a System Curve?</vt:lpstr>
      <vt:lpstr>System Optimization and Improvement Opportunities</vt:lpstr>
      <vt:lpstr>Pump Affinity Rules</vt:lpstr>
      <vt:lpstr>Pump Affinity Rules</vt:lpstr>
      <vt:lpstr>Best Energy Efficiency using VFD</vt:lpstr>
      <vt:lpstr>Throttling Valve compared to VFD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Pump Reliability and BEP</vt:lpstr>
      <vt:lpstr>Typical energy  savings with VFD on  centrifugal pumps</vt:lpstr>
      <vt:lpstr>  Throttling valve compared to VFD</vt:lpstr>
      <vt:lpstr>Motor starting current &amp;  torque (As a % rated motor torque  on typical centrifugal water pump)</vt:lpstr>
      <vt:lpstr>Speed control of pumps in parallel can save energy</vt:lpstr>
      <vt:lpstr>  Energy consumption of single &amp; multiple pump systems                                                                @ same flow</vt:lpstr>
      <vt:lpstr>Diapositive 22</vt:lpstr>
      <vt:lpstr>Concept of Sensorless</vt:lpstr>
      <vt:lpstr>Avoid Sensorless in Boosters</vt:lpstr>
      <vt:lpstr>AEO can not be used with sensorless </vt:lpstr>
      <vt:lpstr>Protecting Older motors with SinWave filters</vt:lpstr>
      <vt:lpstr>Application Examples</vt:lpstr>
      <vt:lpstr>Possible retrofit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FLOFAB Energy Savings</dc:title>
  <dc:creator>spare</dc:creator>
  <cp:lastModifiedBy>guillaume</cp:lastModifiedBy>
  <cp:revision>13</cp:revision>
  <dcterms:modified xsi:type="dcterms:W3CDTF">2018-11-06T20:28:43Z</dcterms:modified>
</cp:coreProperties>
</file>